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8" r:id="rId1"/>
  </p:sldMasterIdLst>
  <p:notesMasterIdLst>
    <p:notesMasterId r:id="rId18"/>
  </p:notesMasterIdLst>
  <p:sldIdLst>
    <p:sldId id="299" r:id="rId2"/>
    <p:sldId id="339" r:id="rId3"/>
    <p:sldId id="402" r:id="rId4"/>
    <p:sldId id="432" r:id="rId5"/>
    <p:sldId id="441" r:id="rId6"/>
    <p:sldId id="406" r:id="rId7"/>
    <p:sldId id="434" r:id="rId8"/>
    <p:sldId id="435" r:id="rId9"/>
    <p:sldId id="430" r:id="rId10"/>
    <p:sldId id="436" r:id="rId11"/>
    <p:sldId id="437" r:id="rId12"/>
    <p:sldId id="442" r:id="rId13"/>
    <p:sldId id="439" r:id="rId14"/>
    <p:sldId id="428" r:id="rId15"/>
    <p:sldId id="341" r:id="rId16"/>
    <p:sldId id="334" r:id="rId17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пакова Ирина Эмильевна" initials="КИЭ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89377" autoAdjust="0"/>
  </p:normalViewPr>
  <p:slideViewPr>
    <p:cSldViewPr>
      <p:cViewPr>
        <p:scale>
          <a:sx n="100" d="100"/>
          <a:sy n="100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9991210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3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445555557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8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9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888810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010101011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897</c:v>
                </c:pt>
                <c:pt idx="1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9662208"/>
        <c:axId val="21047168"/>
      </c:barChart>
      <c:catAx>
        <c:axId val="696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47168"/>
        <c:crosses val="autoZero"/>
        <c:auto val="1"/>
        <c:lblAlgn val="ctr"/>
        <c:lblOffset val="100"/>
        <c:noMultiLvlLbl val="0"/>
      </c:catAx>
      <c:valAx>
        <c:axId val="21047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96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предостережения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42</c:v>
                </c:pt>
                <c:pt idx="2">
                  <c:v>33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90496"/>
        <c:axId val="24092032"/>
      </c:barChart>
      <c:catAx>
        <c:axId val="240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92032"/>
        <c:crosses val="autoZero"/>
        <c:auto val="1"/>
        <c:lblAlgn val="ctr"/>
        <c:lblOffset val="100"/>
        <c:noMultiLvlLbl val="0"/>
      </c:catAx>
      <c:valAx>
        <c:axId val="2409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9049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4704628535729967"/>
          <c:y val="0.39104565397409646"/>
          <c:w val="0.24981153082494695"/>
          <c:h val="0.484682209952805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4241067231846"/>
          <c:y val="3.0278970739362292E-2"/>
          <c:w val="0.69903685915240188"/>
          <c:h val="0.845982390845461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проверок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2351</c:v>
                </c:pt>
                <c:pt idx="1">
                  <c:v>2520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Проверки без  ПГН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571</c:v>
                </c:pt>
                <c:pt idx="1">
                  <c:v>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76224"/>
        <c:axId val="21086208"/>
        <c:axId val="0"/>
      </c:bar3DChart>
      <c:catAx>
        <c:axId val="2107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86208"/>
        <c:crosses val="autoZero"/>
        <c:auto val="1"/>
        <c:lblAlgn val="ctr"/>
        <c:lblOffset val="100"/>
        <c:noMultiLvlLbl val="0"/>
      </c:catAx>
      <c:valAx>
        <c:axId val="2108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3283131142613"/>
          <c:y val="0.25057415495500501"/>
          <c:w val="0.24456716868857389"/>
          <c:h val="0.62286134873902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9698366848128"/>
          <c:y val="3.2369608621751811E-2"/>
          <c:w val="0.72302267340665849"/>
          <c:h val="0.79948266520199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РОО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175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ЯТЦ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ИЯУ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УиК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168</c:v>
                </c:pt>
                <c:pt idx="1">
                  <c:v>80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ФЗ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149</c:v>
                </c:pt>
                <c:pt idx="1">
                  <c:v>69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ПКиИО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77</c:v>
                </c:pt>
                <c:pt idx="1">
                  <c:v>46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ГСН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ВМТУ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298</c:v>
                </c:pt>
                <c:pt idx="1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19520"/>
        <c:axId val="23021056"/>
        <c:axId val="0"/>
      </c:bar3DChart>
      <c:catAx>
        <c:axId val="230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21056"/>
        <c:crosses val="autoZero"/>
        <c:auto val="1"/>
        <c:lblAlgn val="ctr"/>
        <c:lblOffset val="100"/>
        <c:noMultiLvlLbl val="0"/>
      </c:catAx>
      <c:valAx>
        <c:axId val="2302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01776741125342"/>
          <c:y val="1.4728640456026542E-2"/>
          <c:w val="0.18501879420805095"/>
          <c:h val="0.8683911314564792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 01.03 по 31.05.</c:v>
                </c:pt>
                <c:pt idx="1">
                  <c:v>с 01.06 по 31.09.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</c:v>
                </c:pt>
                <c:pt idx="1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 01.03 по 31.05.</c:v>
                </c:pt>
                <c:pt idx="1">
                  <c:v>с 01.06 по 31.09.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0880"/>
        <c:axId val="23060864"/>
      </c:barChart>
      <c:catAx>
        <c:axId val="2305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060864"/>
        <c:crosses val="autoZero"/>
        <c:auto val="1"/>
        <c:lblAlgn val="ctr"/>
        <c:lblOffset val="100"/>
        <c:noMultiLvlLbl val="0"/>
      </c:catAx>
      <c:valAx>
        <c:axId val="2306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5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8"/>
                <c:pt idx="0">
                  <c:v>гсн</c:v>
                </c:pt>
                <c:pt idx="1">
                  <c:v>роо</c:v>
                </c:pt>
                <c:pt idx="2">
                  <c:v>ятц</c:v>
                </c:pt>
                <c:pt idx="3">
                  <c:v>ас</c:v>
                </c:pt>
                <c:pt idx="4">
                  <c:v>ияу</c:v>
                </c:pt>
                <c:pt idx="5">
                  <c:v>ук</c:v>
                </c:pt>
                <c:pt idx="6">
                  <c:v>фз</c:v>
                </c:pt>
                <c:pt idx="7">
                  <c:v>пк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638</c:v>
                </c:pt>
                <c:pt idx="2">
                  <c:v>355</c:v>
                </c:pt>
                <c:pt idx="3">
                  <c:v>985</c:v>
                </c:pt>
                <c:pt idx="4">
                  <c:v>265</c:v>
                </c:pt>
                <c:pt idx="5">
                  <c:v>393</c:v>
                </c:pt>
                <c:pt idx="6">
                  <c:v>299</c:v>
                </c:pt>
                <c:pt idx="7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7769094282021"/>
          <c:y val="4.5020723335761646E-2"/>
          <c:w val="0.60971175785120768"/>
          <c:h val="0.7914371212627375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РОО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784</c:v>
                </c:pt>
                <c:pt idx="1">
                  <c:v>638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ЯТЦ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</c:v>
                </c:pt>
                <c:pt idx="1">
                  <c:v>355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АС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968</c:v>
                </c:pt>
                <c:pt idx="1">
                  <c:v>985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ИЯУ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119</c:v>
                </c:pt>
                <c:pt idx="1">
                  <c:v>265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УиК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486</c:v>
                </c:pt>
                <c:pt idx="1">
                  <c:v>393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ФЗ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402</c:v>
                </c:pt>
                <c:pt idx="1">
                  <c:v>299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ПКиИО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121</c:v>
                </c:pt>
                <c:pt idx="1">
                  <c:v>97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ГСН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33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11040"/>
        <c:axId val="23512576"/>
        <c:axId val="0"/>
      </c:bar3DChart>
      <c:catAx>
        <c:axId val="235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12576"/>
        <c:crosses val="autoZero"/>
        <c:auto val="1"/>
        <c:lblAlgn val="ctr"/>
        <c:lblOffset val="100"/>
        <c:noMultiLvlLbl val="0"/>
      </c:catAx>
      <c:valAx>
        <c:axId val="2351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1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90154702326305"/>
          <c:y val="2.5724051223565182E-2"/>
          <c:w val="0.15453991588422958"/>
          <c:h val="0.792603502029481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РОО</c:v>
                </c:pt>
                <c:pt idx="1">
                  <c:v>ЯТЦ</c:v>
                </c:pt>
                <c:pt idx="2">
                  <c:v>АС</c:v>
                </c:pt>
                <c:pt idx="3">
                  <c:v>ИЯУ</c:v>
                </c:pt>
                <c:pt idx="4">
                  <c:v>УиК</c:v>
                </c:pt>
                <c:pt idx="5">
                  <c:v>ФЗ</c:v>
                </c:pt>
                <c:pt idx="6">
                  <c:v>ПКиИО</c:v>
                </c:pt>
                <c:pt idx="7">
                  <c:v>ГСН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1</c:v>
                </c:pt>
                <c:pt idx="2">
                  <c:v>10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16299358550803"/>
          <c:y val="6.8270184375422621E-2"/>
          <c:w val="0.83770662908799609"/>
          <c:h val="0.818198210751066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ЯТЦ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ИЯУ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УиК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</c:v>
                </c:pt>
                <c:pt idx="2">
                  <c:v>23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ФЗ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</c:v>
                </c:pt>
                <c:pt idx="2">
                  <c:v>31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ПКиИО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7</c:v>
                </c:pt>
                <c:pt idx="2">
                  <c:v>30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143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09184"/>
        <c:axId val="23710720"/>
        <c:axId val="0"/>
      </c:bar3DChart>
      <c:catAx>
        <c:axId val="2370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10720"/>
        <c:crosses val="autoZero"/>
        <c:auto val="1"/>
        <c:lblAlgn val="ctr"/>
        <c:lblOffset val="100"/>
        <c:noMultiLvlLbl val="0"/>
      </c:catAx>
      <c:valAx>
        <c:axId val="2371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0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нарушений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641</c:v>
                </c:pt>
                <c:pt idx="1">
                  <c:v>521</c:v>
                </c:pt>
                <c:pt idx="2">
                  <c:v>239</c:v>
                </c:pt>
                <c:pt idx="3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07552"/>
        <c:axId val="23617536"/>
      </c:barChart>
      <c:catAx>
        <c:axId val="236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7536"/>
        <c:crosses val="autoZero"/>
        <c:auto val="1"/>
        <c:lblAlgn val="ctr"/>
        <c:lblOffset val="100"/>
        <c:noMultiLvlLbl val="0"/>
      </c:catAx>
      <c:valAx>
        <c:axId val="2361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07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0.07124</cdr:x>
      <cdr:y>0.89801</cdr:y>
    </cdr:from>
    <cdr:to>
      <cdr:x>0.99986</cdr:x>
      <cdr:y>0.99158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263" y="3455640"/>
          <a:ext cx="37444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Общее число проверок, проведенных в 2020 году - </a:t>
          </a:r>
          <a:r>
            <a:rPr lang="ru-RU" sz="1200" b="1" dirty="0" smtClean="0">
              <a:solidFill>
                <a:schemeClr val="tx1"/>
              </a:solidFill>
            </a:rPr>
            <a:t>2520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0.18594</cdr:x>
      <cdr:y>0.92453</cdr:y>
    </cdr:from>
    <cdr:to>
      <cdr:x>0.91152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592" y="3528392"/>
          <a:ext cx="29523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2020                                                                 2019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1FA481-2463-4311-A933-621BFB38361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383"/>
            <a:ext cx="5438775" cy="44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9A6775-4684-439A-80F1-F2AD6358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7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2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8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1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F2B0-5B25-41C4-8B35-8CD94E7BE623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48F8-7D0E-4EAE-AFD1-601F448E5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0AAA4D-248F-4E1F-A5CB-A574C0D3EE0B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77098-D81C-48A5-9D82-179102737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0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FFA47-EDE3-4815-89F9-6E93B77EDBDC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10440-6773-4393-9CE9-2B888EECF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9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E3E10-E792-4D40-99FA-09BCEDCAE769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B20F7-51F3-42BA-B64E-6F5CF4346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0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0235-42E4-4862-9CAF-9185354E9768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50688-33D5-4457-87F8-0C6E5A5049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6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50384-C8C0-4D9C-8D7D-7263AA7ACE87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17BCF-D106-4154-A7B7-51E43C044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CB188-9C94-4B71-83E8-A7787457DB58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8B019-2B91-4B29-81D6-E98983A67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17B3B-12CF-4EF7-9C0E-48E9D5EEB064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0D98-FA7F-4CDD-9A8B-A285EFBAF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4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0D58E-9BDE-4BD6-9831-C78237E3F974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89C4-8ABF-4C09-AB0A-DE21D8E12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5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F555-8EE9-401A-A2D9-56C7D8FA1E85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69857-3BCE-44E6-A3FD-2BE861711A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D7F94-682F-4E80-9592-5E23615A352C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19D1F-ECFF-42D3-AED8-2CD1506C7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DAA08-F2EF-4C59-9E60-AF7C08E8E297}" type="datetimeFigureOut">
              <a:rPr lang="ru-RU" smtClean="0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11F123-70EA-497C-8881-CD751F4BB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-nrs.gosnadzo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50825" y="2852738"/>
            <a:ext cx="8281988" cy="2160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9237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Правоприменительная практика  </a:t>
            </a:r>
            <a:r>
              <a:rPr lang="ru-RU" sz="2000" b="1" dirty="0">
                <a:solidFill>
                  <a:schemeClr val="tx2"/>
                </a:solidFill>
              </a:rPr>
              <a:t>Волжского МТУ по надзору за ЯРБ Ростехнадзора в </a:t>
            </a:r>
            <a:r>
              <a:rPr lang="ru-RU" sz="2000" b="1" dirty="0" smtClean="0">
                <a:solidFill>
                  <a:schemeClr val="tx2"/>
                </a:solidFill>
              </a:rPr>
              <a:t>2020 </a:t>
            </a:r>
            <a:r>
              <a:rPr lang="ru-RU" sz="2000" b="1" dirty="0">
                <a:solidFill>
                  <a:schemeClr val="tx2"/>
                </a:solidFill>
              </a:rPr>
              <a:t>году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84213" y="2411413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73113" y="3573463"/>
            <a:ext cx="7921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841375"/>
            <a:ext cx="8964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Федеральная служба по экологическому, технологическому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атомному надзору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Волжское межрегиональное территориальное управление по надзору за ядерной и радиационной безопасностью</a:t>
            </a:r>
          </a:p>
        </p:txBody>
      </p:sp>
      <p:grpSp>
        <p:nvGrpSpPr>
          <p:cNvPr id="3079" name="Group 1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634"/>
            <a:chExt cx="5760" cy="278"/>
          </a:xfrm>
        </p:grpSpPr>
        <p:sp>
          <p:nvSpPr>
            <p:cNvPr id="3081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2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3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</p:grpSp>
      <p:pic>
        <p:nvPicPr>
          <p:cNvPr id="3080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292600"/>
            <a:ext cx="17875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/>
              <a:t>Информация о новых вступивших в силу в </a:t>
            </a:r>
            <a:r>
              <a:rPr lang="ru-RU" sz="2800" b="1" dirty="0" smtClean="0"/>
              <a:t>2020 </a:t>
            </a:r>
            <a:r>
              <a:rPr lang="ru-RU" sz="2800" b="1" dirty="0"/>
              <a:t>году нормативно-правовых документах Ростехнадзора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         В отчетном </a:t>
            </a:r>
            <a:r>
              <a:rPr lang="ru-RU" sz="1800" dirty="0"/>
              <a:t>периоде</a:t>
            </a:r>
            <a:r>
              <a:rPr lang="ru-RU" sz="1800" i="1" dirty="0"/>
              <a:t> </a:t>
            </a:r>
            <a:r>
              <a:rPr lang="ru-RU" sz="1800" dirty="0"/>
              <a:t>  вступили  в  силу   </a:t>
            </a:r>
            <a:r>
              <a:rPr lang="ru-RU" sz="1800" dirty="0" smtClean="0"/>
              <a:t>3 федеральных норм </a:t>
            </a:r>
            <a:r>
              <a:rPr lang="ru-RU" sz="1800" dirty="0"/>
              <a:t>и </a:t>
            </a:r>
            <a:r>
              <a:rPr lang="ru-RU" sz="1800" dirty="0" smtClean="0"/>
              <a:t>правил </a:t>
            </a:r>
            <a:r>
              <a:rPr lang="ru-RU" sz="1800" dirty="0"/>
              <a:t>в области использования атомной энергии.  С текстом ФНП можно ознакомиться на официальном интернет-портале правовой информации (www.pravo.gov.ru) или на сайте Управления (</a:t>
            </a:r>
            <a:r>
              <a:rPr lang="ru-RU" sz="1800" u="sng" dirty="0" err="1">
                <a:hlinkClick r:id="rId2"/>
              </a:rPr>
              <a:t>www</a:t>
            </a:r>
            <a:r>
              <a:rPr lang="ru-RU" sz="1800" u="sng" dirty="0">
                <a:hlinkClick r:id="rId2"/>
              </a:rPr>
              <a:t>.</a:t>
            </a:r>
            <a:r>
              <a:rPr lang="en-US" sz="1800" u="sng" dirty="0" err="1">
                <a:hlinkClick r:id="rId2"/>
              </a:rPr>
              <a:t>vol</a:t>
            </a:r>
            <a:r>
              <a:rPr lang="ru-RU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nrs</a:t>
            </a:r>
            <a:r>
              <a:rPr lang="ru-RU" sz="1800" u="sng" dirty="0">
                <a:hlinkClick r:id="rId2"/>
              </a:rPr>
              <a:t>.</a:t>
            </a:r>
            <a:r>
              <a:rPr lang="en-US" sz="1800" u="sng" dirty="0" err="1">
                <a:hlinkClick r:id="rId2"/>
              </a:rPr>
              <a:t>gosnadzor</a:t>
            </a:r>
            <a:r>
              <a:rPr lang="ru-RU" sz="1800" u="sng" dirty="0">
                <a:hlinkClick r:id="rId2"/>
              </a:rPr>
              <a:t>.</a:t>
            </a:r>
            <a:r>
              <a:rPr lang="ru-RU" sz="1800" u="sng" dirty="0" err="1">
                <a:hlinkClick r:id="rId2"/>
              </a:rPr>
              <a:t>ru</a:t>
            </a:r>
            <a:r>
              <a:rPr lang="ru-RU" sz="1800" dirty="0"/>
              <a:t>).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541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05461"/>
              </p:ext>
            </p:extLst>
          </p:nvPr>
        </p:nvGraphicFramePr>
        <p:xfrm>
          <a:off x="-25846" y="2492896"/>
          <a:ext cx="9144000" cy="4303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9552"/>
                <a:gridCol w="5319924"/>
                <a:gridCol w="1841601"/>
                <a:gridCol w="1442923"/>
              </a:tblGrid>
              <a:tr h="3942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ФНП, вступившие в силу в 2020г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ФНП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Приказ Ростехнадзора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вступления в силу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3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 правила учета и контроля ядерных материалов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НП-030-19 (взамен НП-030-12)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№438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</a:t>
                      </a:r>
                      <a:r>
                        <a:rPr lang="ru-RU" sz="1400" dirty="0" smtClean="0">
                          <a:effectLst/>
                        </a:rPr>
                        <a:t>т </a:t>
                      </a:r>
                      <a:r>
                        <a:rPr lang="ru-RU" sz="1400" dirty="0">
                          <a:effectLst/>
                        </a:rPr>
                        <a:t>18.11. 2019.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21.04.2020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3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Общие положения обеспечения безопасности судов атомно-технологического обслуживания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НП-109-20 (новый документ)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</a:t>
                      </a:r>
                      <a:r>
                        <a:rPr lang="ru-RU" sz="1400" dirty="0" smtClean="0">
                          <a:effectLst/>
                        </a:rPr>
                        <a:t>т </a:t>
                      </a:r>
                      <a:r>
                        <a:rPr lang="ru-RU" sz="1400" dirty="0">
                          <a:effectLst/>
                        </a:rPr>
                        <a:t>18.03.2020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24.08.2020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3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 к отчету по обоснованию безопасности судов и других </a:t>
                      </a:r>
                      <a:r>
                        <a:rPr lang="ru-RU" sz="1400" dirty="0" err="1">
                          <a:effectLst/>
                        </a:rPr>
                        <a:t>плавсредств</a:t>
                      </a:r>
                      <a:r>
                        <a:rPr lang="ru-RU" sz="1400" dirty="0">
                          <a:effectLst/>
                        </a:rPr>
                        <a:t> с ядерными реакторами НП-023-20 (новый документ)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№236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</a:t>
                      </a:r>
                      <a:r>
                        <a:rPr lang="ru-RU" sz="1400" dirty="0" smtClean="0">
                          <a:effectLst/>
                        </a:rPr>
                        <a:t>т </a:t>
                      </a:r>
                      <a:r>
                        <a:rPr lang="ru-RU" sz="1400" dirty="0">
                          <a:effectLst/>
                        </a:rPr>
                        <a:t>22.06.2020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29.11.2020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В целях содействия соблюдению обязательных требований, изложенных в действующих федеральных нормах и правилах,  разработаны и введены в действие в 2020 году </a:t>
            </a:r>
            <a:r>
              <a:rPr lang="ru-RU" sz="1800" b="1" dirty="0"/>
              <a:t>10</a:t>
            </a:r>
            <a:r>
              <a:rPr lang="ru-RU" sz="1800" dirty="0"/>
              <a:t> руководств по безопасности</a:t>
            </a:r>
            <a:r>
              <a:rPr lang="ru-RU" sz="1800" b="1" i="1" dirty="0"/>
              <a:t> </a:t>
            </a:r>
            <a:r>
              <a:rPr lang="ru-RU" sz="1800" dirty="0"/>
              <a:t>при использовании атомной энергии.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896029"/>
              </p:ext>
            </p:extLst>
          </p:nvPr>
        </p:nvGraphicFramePr>
        <p:xfrm>
          <a:off x="0" y="1196752"/>
          <a:ext cx="9108504" cy="5616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449"/>
                <a:gridCol w="5277149"/>
                <a:gridCol w="1662663"/>
                <a:gridCol w="1807243"/>
              </a:tblGrid>
              <a:tr h="637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руководства по безопасности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Ростехнадзора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НПА,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 целях содействия которому разработано РБ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</a:tr>
              <a:tr h="6378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применению средств контроля доступа в системе учета и   контроля радиоактивных веществ и радиоактивных отходов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РБ-095-20 (Взамен РБ-095-14)           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13.02.2020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НП-067-16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8504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выполнению требований к физической защите ядерных установок и пунктов хранения ядерных материалов при их проектировании и сооружении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РБ-162-20 (новый документ)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11.03.2020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НП-083-15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8504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Радиационные и теплофизические характеристики отработавшего ядерного топлива водно-водяных энергетических реакторов и реакторов большой мощности канальных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РБ-093-20 (Взамен РБ-093-14)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№106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11.03.2020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НП-001-15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НП-016-05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НП-053-16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НП-061-05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8504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оценке уровня безопасности пунктов хранения и проведению анализа несоответствий требованиям действующих федеральных норм и правил в области использования атомной энергии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РБ-164-20 (новый документ)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№108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12.03.2020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НП-058-14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НП-055-14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НП-099-17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НП-100-17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8504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порядку, объёму, методам и средствам контроля радиоактивных отходов в целях подтверждения их соответствия критериям приемлемости для захоронения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РБ-155-20 (Взамен РБ-023-02)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№253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30.06.2020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НП-093-14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НП-002-15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НП-058-14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9392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Рекомендации по разработке вероятностного анализа безопасности 1 блока атомной станции для исходных событий, обусловленных внутриплощадочными пожарами и затоплениями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РБ-076-20 (Взамен РБ-076-12)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№387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05.10.2020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НП-095-15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86075" y="1565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25725" y="141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82292"/>
              </p:ext>
            </p:extLst>
          </p:nvPr>
        </p:nvGraphicFramePr>
        <p:xfrm>
          <a:off x="0" y="0"/>
          <a:ext cx="9073008" cy="294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6030"/>
                <a:gridCol w="4388202"/>
                <a:gridCol w="1512168"/>
                <a:gridCol w="2386608"/>
              </a:tblGrid>
              <a:tr h="3978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оценке погрешностей и неопределенностей результатов расчетных анализов безопасности атомных станций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РБ-166-20 (новый документ)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№288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От30.07.2020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НП-001-15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3978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составу и содержанию отчета о состоянии радиационной безопасности в организациях, использующих </a:t>
                      </a:r>
                      <a:r>
                        <a:rPr lang="ru-RU" sz="1200" dirty="0" err="1">
                          <a:effectLst/>
                        </a:rPr>
                        <a:t>радионуклидные</a:t>
                      </a:r>
                      <a:r>
                        <a:rPr lang="ru-RU" sz="1200" dirty="0">
                          <a:effectLst/>
                        </a:rPr>
                        <a:t> источники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РБ-054-20 (Взамен РБ-054-09)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№295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06.08.2020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НП-038-16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2984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Рекомендации по составу и содержанию отчета по обоснованию безопасности радиационных источников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РБ-064-20 (Взамен РБ-064-11)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№294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06.08.2020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НП-038-16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3978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Рекомендации по расследованию и учету аномалий и нарушений в учете и контроле радиоактивных веществ и радиоактивных отходов в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РБ-165-20 (Взамен РБ-0)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№311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14.08.2020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НП-067-16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7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Краткий </a:t>
            </a:r>
            <a:r>
              <a:rPr lang="ru-RU" sz="2400" b="1" dirty="0"/>
              <a:t>обзор содержания документов, вступивших в силу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 </a:t>
            </a:r>
            <a:r>
              <a:rPr lang="ru-RU" sz="2400" b="1" dirty="0" smtClean="0"/>
              <a:t> 2020 году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ru-RU" sz="3000" b="1" dirty="0" smtClean="0"/>
              <a:t>      </a:t>
            </a:r>
            <a:r>
              <a:rPr lang="ru-RU" sz="3000" dirty="0" smtClean="0"/>
              <a:t>Федеральные нормы и правила в области использования атомной энергии «Основные правила учета и контроля ядерных материалов»  НП-030-19 (приказ Ростехнадзора от 18.11.2019 № 438 зарегистрирован в Министерстве юстиции Российской Федерации 10.04.2020).  </a:t>
            </a:r>
            <a:r>
              <a:rPr lang="ru-RU" sz="3000" b="1" dirty="0" smtClean="0"/>
              <a:t>НП-032-19</a:t>
            </a:r>
            <a:r>
              <a:rPr lang="ru-RU" sz="3000" dirty="0" smtClean="0"/>
              <a:t> </a:t>
            </a:r>
            <a:r>
              <a:rPr lang="ru-RU" sz="3000" b="1" dirty="0" smtClean="0"/>
              <a:t>выпускается взамен НП-030-12.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 Нормы и правила устанавливают основные принципы, требования и критерии государственного учета и контроля (далее - учет и контроль) ядерных материалов в любых химических соединениях, физических формах и агрегатных состояниях, обязательные для выполнения всеми юридическими лицами, независимо от их организационно-правовой формы и формы собственности на ядерные материалы, осуществляющими деятельность по производству, использованию, переработке, хранению, транспортированию, экспорту, импорту и перемещению через Государственную границу Российской Федерации ядерных материалов.</a:t>
            </a:r>
          </a:p>
          <a:p>
            <a:pPr marL="0" indent="0" algn="just">
              <a:buNone/>
            </a:pPr>
            <a:r>
              <a:rPr lang="ru-RU" sz="3000" b="1" dirty="0" smtClean="0"/>
              <a:t>    </a:t>
            </a:r>
            <a:endParaRPr lang="ru-RU" sz="3000" dirty="0" smtClean="0"/>
          </a:p>
          <a:p>
            <a:pPr marL="0" lvl="0" indent="0" algn="just">
              <a:buNone/>
            </a:pPr>
            <a:r>
              <a:rPr lang="ru-RU" sz="3000" dirty="0" smtClean="0"/>
              <a:t>Федеральные нормы и правила в области использования атомной энергии «Общие положения обеспечения безопасности судов атомно-технологического обслуживания»  НП-109-20 (приказ Ростехнадзора от 18.03.2020 № 120 зарегистрирован в Министерстве юстиции Российской Федерации 12.08.2020).  </a:t>
            </a:r>
            <a:r>
              <a:rPr lang="ru-RU" sz="3000" b="1" dirty="0" smtClean="0"/>
              <a:t>НП-109-20 выпускается впервые.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	 Настоящие Нормы и правила устанавливают цели, основные критерии и принципы ядерной и радиационной безопасности (далее - безопасность) для судов атомно-технологического обслуживания, а также общие требования к техническим и организационным мерам, направленным на достижение безопасности. Объем реализации принципов, критериев и требований безопасности должен соответствовать федеральным нормам и правилам в области использования атомной энергии, а также учитывать требования международных договоров Российской Федерации в области использования атомной энергии и в области безопасности торгового мореплавания. При отсутствии необходимых нормативных правовых актов предлагаемые конкретные технические решения обосновываются в соответствии с современным уровнем развития науки, техники и производства.</a:t>
            </a:r>
          </a:p>
          <a:p>
            <a:pPr marL="0" indent="0" algn="just">
              <a:buNone/>
            </a:pPr>
            <a:r>
              <a:rPr lang="ru-RU" sz="3000" b="1" dirty="0" smtClean="0"/>
              <a:t> </a:t>
            </a:r>
            <a:endParaRPr lang="ru-RU" sz="3000" dirty="0" smtClean="0"/>
          </a:p>
          <a:p>
            <a:pPr marL="0" lvl="0" indent="0" algn="just">
              <a:buNone/>
            </a:pPr>
            <a:r>
              <a:rPr lang="ru-RU" sz="3000" dirty="0" smtClean="0"/>
              <a:t>Федеральные нормы и правила в области использования атомной энергии «Требования к отчету по обоснованию безопасности судов и других </a:t>
            </a:r>
            <a:r>
              <a:rPr lang="ru-RU" sz="3000" dirty="0" err="1" smtClean="0"/>
              <a:t>плавсредств</a:t>
            </a:r>
            <a:r>
              <a:rPr lang="ru-RU" sz="3000" dirty="0" smtClean="0"/>
              <a:t> с ядерными реакторами» НП-023-20 (приказ Ростехнадзора от 22.06.2020 № 236 зарегистрирован в Министерстве юстиции Российской Федерации 18.11.2020).  </a:t>
            </a:r>
            <a:r>
              <a:rPr lang="ru-RU" sz="3000" b="1" dirty="0" smtClean="0"/>
              <a:t>НП-023-20 выпускается впервые.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	 Настоящие Нормы и правила устанавливают требования к структуре и содержанию отчета по обоснованию безопасности судна или другого </a:t>
            </a:r>
            <a:r>
              <a:rPr lang="ru-RU" sz="3000" dirty="0" err="1" smtClean="0"/>
              <a:t>плавсредства</a:t>
            </a:r>
            <a:r>
              <a:rPr lang="ru-RU" sz="3000" dirty="0" smtClean="0"/>
              <a:t> с ядерными реакторами (далее - суда), а также к порядку его разработки и поддержания в соответствии с реальным состоянием судна. Требования распространяются на отчеты по обоснованию безопасности судов с водо-водяными ядерными реакторами двухконтурного типа, включая плавучие энергоблоки. Настоящие Требования обязательны для исполнения эксплуатирующими организациями, а также головными конструкторскими организациями и иными организациями, выполняющими работы и предоставляющими услуги в области использования атомной энергии.</a:t>
            </a:r>
          </a:p>
          <a:p>
            <a:pPr marL="0" indent="0" algn="just">
              <a:buNone/>
            </a:pPr>
            <a:r>
              <a:rPr lang="ru-RU" sz="3000" b="1" dirty="0" smtClean="0"/>
              <a:t> 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b="1" dirty="0" smtClean="0"/>
              <a:t> 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2900" b="1" dirty="0" smtClean="0"/>
              <a:t> </a:t>
            </a:r>
            <a:endParaRPr lang="ru-RU" sz="29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800" dirty="0"/>
              <a:t>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4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</a:rPr>
              <a:t>ПРЕДОСТАВЛЕНИЕ </a:t>
            </a:r>
            <a:r>
              <a:rPr lang="ru-RU" altLang="ru-RU" sz="1800" b="1" dirty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</a:rPr>
              <a:t>ГОСУДАРСТВЕННЫХ УСЛУГ ПО ЛИЦЕЗИРОВАНИЮ ДЕЯТЕЛЬНОСТИ В ОБЛАСТИ ИСПОЛЬЗОВАНИЯ АТОМНОЙ ЭНЕРГИИ И  ВЫДАЧЕ РАЗРЕШЕНИЙ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078916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0478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252091"/>
            <a:ext cx="7596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>
                <a:solidFill>
                  <a:srgbClr val="FF0000"/>
                </a:solidFill>
              </a:rPr>
              <a:t>Лицензирование деятельности в области ИАЭ: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Поступило на рассмотрение </a:t>
            </a:r>
            <a:r>
              <a:rPr lang="ru-RU" sz="1600" dirty="0" smtClean="0">
                <a:solidFill>
                  <a:srgbClr val="FF0000"/>
                </a:solidFill>
              </a:rPr>
              <a:t>144 заявления</a:t>
            </a:r>
            <a:endParaRPr lang="ru-RU" sz="1600" dirty="0">
              <a:solidFill>
                <a:srgbClr val="FF0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Clr>
                <a:srgbClr val="31B6FD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Принято решений об отказе в рассмотрении заявлений  - </a:t>
            </a:r>
            <a:r>
              <a:rPr lang="ru-RU" sz="1600" dirty="0" smtClean="0">
                <a:solidFill>
                  <a:srgbClr val="FF0000"/>
                </a:solidFill>
              </a:rPr>
              <a:t>22</a:t>
            </a:r>
            <a:endParaRPr lang="ru-RU" sz="1600" dirty="0">
              <a:solidFill>
                <a:srgbClr val="FF0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Выдано лицензий – </a:t>
            </a:r>
            <a:r>
              <a:rPr lang="ru-RU" sz="1600" dirty="0" smtClean="0">
                <a:solidFill>
                  <a:srgbClr val="FF0000"/>
                </a:solidFill>
              </a:rPr>
              <a:t>113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Выдача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разрешений на право ведения работ в области ИАЭ работникам ОИАЭ: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Поступило на рассмотрение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1320 заявление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411480" lv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Отказано в рассмотрении заявления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-126</a:t>
            </a:r>
            <a:r>
              <a:rPr lang="ru-RU" sz="1600" dirty="0" smtClean="0"/>
              <a:t>(неполное представление </a:t>
            </a:r>
            <a:r>
              <a:rPr lang="ru-RU" sz="1600" dirty="0"/>
              <a:t>документов)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Выдано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разрешений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1140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Отказано в выдачи разрешений – 31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Регистрация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организаций, осуществляющих деятельность по эксплуатации РИ, содержащих в своем составе только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радионуклидные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источники четвертой и пятой категорий радиационной опасности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Подано уведомлений –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69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Зарегистрировано организаций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 39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Отказано в  рассмотрении -25</a:t>
            </a:r>
            <a:r>
              <a:rPr lang="ru-RU" sz="1600" dirty="0" smtClean="0"/>
              <a:t> (недостоверность </a:t>
            </a:r>
            <a:r>
              <a:rPr lang="ru-RU" sz="1600" dirty="0"/>
              <a:t>и неполнота представленных в уведомлении </a:t>
            </a:r>
            <a:r>
              <a:rPr lang="ru-RU" sz="1600" dirty="0" smtClean="0"/>
              <a:t>сведений).</a:t>
            </a:r>
            <a:endParaRPr lang="ru-RU" sz="1600" dirty="0"/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Исключены из реестра  -10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50938" y="404813"/>
            <a:ext cx="7488237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Результаты деятельности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Волжского МТУ по надзору за ЯРБ Ростехнадзора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2020 году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28650" y="1844675"/>
            <a:ext cx="7831138" cy="4464050"/>
          </a:xfrm>
        </p:spPr>
        <p:txBody>
          <a:bodyPr rtlCol="0">
            <a:normAutofit fontScale="55000" lnSpcReduction="20000"/>
          </a:bodyPr>
          <a:lstStyle/>
          <a:p>
            <a:pPr indent="452438" algn="just">
              <a:lnSpc>
                <a:spcPct val="150000"/>
              </a:lnSpc>
            </a:pPr>
            <a:r>
              <a:rPr lang="ru-RU" b="1" dirty="0"/>
              <a:t>По результатам проведенного в </a:t>
            </a:r>
            <a:r>
              <a:rPr lang="ru-RU" b="1" dirty="0" smtClean="0"/>
              <a:t>2020 </a:t>
            </a:r>
            <a:r>
              <a:rPr lang="ru-RU" b="1" dirty="0"/>
              <a:t>году анализа деятельности поднадзорных организаций и надзорной деятельности, осуществляемой </a:t>
            </a:r>
            <a:r>
              <a:rPr lang="ru-RU" b="1" dirty="0" smtClean="0"/>
              <a:t>Волжским МТУ </a:t>
            </a:r>
            <a:r>
              <a:rPr lang="ru-RU" b="1" dirty="0"/>
              <a:t>по надзору за ЯРБ Ростехнадзора, можно сделать вывод, что состояние обеспечения безопасности поднадзорных объектов использования атомной энергии, как в целом, так и по основным направлениям надзора - удовлетворительное.</a:t>
            </a:r>
          </a:p>
          <a:p>
            <a:pPr indent="542925" algn="just">
              <a:lnSpc>
                <a:spcPct val="150000"/>
              </a:lnSpc>
            </a:pPr>
            <a:r>
              <a:rPr lang="ru-RU" b="1" dirty="0"/>
              <a:t>Ядерных и радиационных аварий, происшествий и других нарушений с выходом в окружающую среду радиоактивных веществ за отчетный период не было. По происшествиям (нарушениям в работе) на поднадзорных Управлению объектов использования атомной энергии проведены расследования и приняты корректирующие меры</a:t>
            </a:r>
            <a:r>
              <a:rPr lang="ru-RU" sz="3600" b="1" dirty="0"/>
              <a:t>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664ECF-E70A-4B18-BCAF-59B639027272}" type="slidenum">
              <a:rPr lang="ru-RU" smtClean="0">
                <a:solidFill>
                  <a:schemeClr val="tx2"/>
                </a:solidFill>
              </a:rPr>
              <a:pPr eaLnBrk="1" hangingPunct="1"/>
              <a:t>15</a:t>
            </a:fld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17413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429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95288" y="2997200"/>
            <a:ext cx="8280400" cy="10080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E0636E-C305-4378-B176-9C5A23607E5E}" type="slidenum">
              <a:rPr lang="ru-RU" smtClean="0">
                <a:solidFill>
                  <a:schemeClr val="tx2"/>
                </a:solidFill>
              </a:rPr>
              <a:pPr eaLnBrk="1" hangingPunct="1"/>
              <a:t>16</a:t>
            </a:fld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27652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429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32956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295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971550" y="4076700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Балаковская АЭС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900113" y="1412875"/>
            <a:ext cx="2097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Калининская АЭС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476375" y="260350"/>
            <a:ext cx="564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/>
              <a:t>Субъекты Российской Федерации поднадзорные </a:t>
            </a:r>
            <a:endParaRPr lang="en-US" dirty="0"/>
          </a:p>
          <a:p>
            <a:r>
              <a:rPr lang="ru-RU" dirty="0"/>
              <a:t>Волжскому МТУ по надзору за ЯРБ </a:t>
            </a:r>
            <a:r>
              <a:rPr lang="ru-RU" dirty="0" err="1"/>
              <a:t>Ростехнадзора</a:t>
            </a:r>
            <a:endParaRPr lang="ru-RU" dirty="0"/>
          </a:p>
        </p:txBody>
      </p:sp>
      <p:pic>
        <p:nvPicPr>
          <p:cNvPr id="4103" name="Picture 12" descr="okr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011238"/>
            <a:ext cx="52514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905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3492500" y="6453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722688" y="5805488"/>
            <a:ext cx="50974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Волжское МТУ по надзору за ЯРБ Ростехнадзора также осуществляет деятельность на территории Тверской области (г.Удомля) в части надзора за безопасностью Калининской АЭС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Число организаций (юридических </a:t>
            </a:r>
            <a:r>
              <a:rPr lang="ru-RU" sz="2200" dirty="0" smtClean="0"/>
              <a:t>лиц)находящихся под надзором  Волжского </a:t>
            </a:r>
            <a:r>
              <a:rPr lang="ru-RU" sz="2200" dirty="0"/>
              <a:t>МТУ по надзору за ЯРБ </a:t>
            </a:r>
            <a:r>
              <a:rPr lang="ru-RU" sz="2200" dirty="0" smtClean="0"/>
              <a:t>Ростехнадзора </a:t>
            </a:r>
            <a:br>
              <a:rPr lang="ru-RU" sz="2200" dirty="0" smtClean="0"/>
            </a:br>
            <a:r>
              <a:rPr lang="ru-RU" sz="2200" dirty="0" smtClean="0"/>
              <a:t>в 2019 и 2020 годах 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66772"/>
              </p:ext>
            </p:extLst>
          </p:nvPr>
        </p:nvGraphicFramePr>
        <p:xfrm>
          <a:off x="467544" y="1188089"/>
          <a:ext cx="3617611" cy="4719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705"/>
                <a:gridCol w="544927"/>
                <a:gridCol w="529979"/>
              </a:tblGrid>
              <a:tr h="3687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</a:tr>
              <a:tr h="6271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организаций (юридических лиц), осуществляющих деятельность в области использования атомной энергии – всего, в том числе по видам деятельности: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874</a:t>
                      </a:r>
                    </a:p>
                  </a:txBody>
                  <a:tcPr marL="7620" marR="7620" marT="7620" marB="0"/>
                </a:tc>
              </a:tr>
              <a:tr h="24306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</a:tr>
              <a:tr h="19567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Сооружение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620" marR="7620" marT="7620" marB="0"/>
                </a:tc>
              </a:tr>
              <a:tr h="19567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581</a:t>
                      </a:r>
                    </a:p>
                  </a:txBody>
                  <a:tcPr marL="7620" marR="7620" marT="7620" marB="0"/>
                </a:tc>
              </a:tr>
              <a:tr h="2030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из эксплуатации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Обращение с ЯМ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Обращение с РВ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Обращение с РАО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ЯМ при НИР и ОКР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РВ при НИР и ОКР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263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39599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экспертизы проектной, конструкторской, технологической, документации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002" marR="53002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Под надзором Управления в </a:t>
            </a:r>
            <a:r>
              <a:rPr lang="ru-RU" sz="1600" dirty="0" smtClean="0"/>
              <a:t>2019 году находились 874 организаций. Сравнивая 2019 и 2020 годы, </a:t>
            </a:r>
            <a:r>
              <a:rPr lang="ru-RU" sz="1600" dirty="0"/>
              <a:t>прослеживается тенденция к росту числа </a:t>
            </a:r>
            <a:r>
              <a:rPr lang="ru-RU" sz="1600" dirty="0" smtClean="0"/>
              <a:t>предприятий на 10%, </a:t>
            </a:r>
            <a:r>
              <a:rPr lang="ru-RU" sz="1600" dirty="0"/>
              <a:t>осуществляющих деятельность в ОИАЭ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305611"/>
              </p:ext>
            </p:extLst>
          </p:nvPr>
        </p:nvGraphicFramePr>
        <p:xfrm>
          <a:off x="4139952" y="1196752"/>
          <a:ext cx="5004048" cy="471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проверок, проведенные Волжским </a:t>
            </a:r>
            <a:r>
              <a:rPr lang="ru-RU" sz="2800" dirty="0"/>
              <a:t>МТУ по надзору за ЯРБ Ростехнадзора в </a:t>
            </a:r>
            <a:r>
              <a:rPr lang="ru-RU" sz="2800" dirty="0" smtClean="0"/>
              <a:t>2019 и 2020годах 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8654895"/>
              </p:ext>
            </p:extLst>
          </p:nvPr>
        </p:nvGraphicFramePr>
        <p:xfrm>
          <a:off x="467544" y="112474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0" y="5373216"/>
            <a:ext cx="9144000" cy="148478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При сравнительном анализе  показатели за отчетный и предыдущий периоды отличаются более чем  10% , это связано с:</a:t>
            </a:r>
          </a:p>
          <a:p>
            <a:r>
              <a:rPr lang="ru-RU" sz="2000" dirty="0"/>
              <a:t>1.  графиком проведения плановых ремонтов энергоблоков АЭС (при проведении ремонтов проводится больше проверок оборудования и элементов  АЭС); </a:t>
            </a:r>
          </a:p>
          <a:p>
            <a:r>
              <a:rPr lang="ru-RU" sz="2000" dirty="0"/>
              <a:t>2. особым режимом проведения плановых проверок установленных </a:t>
            </a:r>
            <a:r>
              <a:rPr lang="ru-RU" sz="2000" dirty="0" smtClean="0"/>
              <a:t>Правительством </a:t>
            </a:r>
            <a:r>
              <a:rPr lang="ru-RU" sz="2000" dirty="0"/>
              <a:t>РФ в условиях пандемии.</a:t>
            </a:r>
          </a:p>
        </p:txBody>
      </p:sp>
    </p:spTree>
    <p:extLst>
      <p:ext uri="{BB962C8B-B14F-4D97-AF65-F5344CB8AC3E}">
        <p14:creationId xmlns:p14="http://schemas.microsoft.com/office/powerpoint/2010/main" val="2898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оронавирус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1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0200" y="0"/>
            <a:ext cx="6886599" cy="88133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Об особенностях осуществления в 2020 году государственного </a:t>
            </a:r>
            <a:r>
              <a:rPr lang="ru-RU" sz="2000" b="1" dirty="0" smtClean="0"/>
              <a:t>надзора в области использования атомной энергии </a:t>
            </a:r>
            <a:endParaRPr lang="ru-RU" sz="2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9712" y="836712"/>
            <a:ext cx="6984776" cy="79208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Сравнительный анализ показателей  проведенных  плановых проверок за 2019 и 2020годы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3127333"/>
              </p:ext>
            </p:extLst>
          </p:nvPr>
        </p:nvGraphicFramePr>
        <p:xfrm>
          <a:off x="0" y="1556792"/>
          <a:ext cx="4644008" cy="43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51520" y="5445224"/>
            <a:ext cx="8435281" cy="14127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/>
              <a:t>Во исполнение поручения Председателя Правительства Российской Федерации  </a:t>
            </a:r>
            <a:r>
              <a:rPr lang="ru-RU" sz="1600" b="1" dirty="0" err="1"/>
              <a:t>Мишустина</a:t>
            </a:r>
            <a:r>
              <a:rPr lang="ru-RU" sz="1600" b="1" dirty="0"/>
              <a:t> М.В. от 18.03.2020 № ММ-П36-195 </a:t>
            </a:r>
            <a:r>
              <a:rPr lang="ru-RU" sz="1600" b="1" dirty="0" smtClean="0"/>
              <a:t>отменены </a:t>
            </a:r>
            <a:r>
              <a:rPr lang="ru-RU" sz="1600" b="1" dirty="0"/>
              <a:t>проведение  </a:t>
            </a:r>
            <a:r>
              <a:rPr lang="ru-RU" sz="1600" b="1" dirty="0" smtClean="0"/>
              <a:t>плановых </a:t>
            </a:r>
            <a:r>
              <a:rPr lang="ru-RU" sz="1600" b="1" dirty="0"/>
              <a:t>проверок юридических лиц, утвержденных к проведению в Плане проведения плановых проверок юридических лиц и индивидуальных предпринимателей </a:t>
            </a:r>
            <a:r>
              <a:rPr lang="ru-RU" sz="1600" b="1" dirty="0" smtClean="0"/>
              <a:t>Управления на </a:t>
            </a:r>
            <a:r>
              <a:rPr lang="ru-RU" sz="1600" b="1" dirty="0"/>
              <a:t>2020 год (в период с </a:t>
            </a:r>
            <a:r>
              <a:rPr lang="ru-RU" sz="1600" b="1" dirty="0" smtClean="0"/>
              <a:t>18.03.2020 </a:t>
            </a:r>
            <a:r>
              <a:rPr lang="ru-RU" sz="1600" b="1" dirty="0"/>
              <a:t>до </a:t>
            </a:r>
            <a:r>
              <a:rPr lang="ru-RU" sz="1600" b="1" dirty="0" smtClean="0"/>
              <a:t>31.05.2020</a:t>
            </a:r>
            <a:r>
              <a:rPr lang="ru-RU" sz="1600" b="1" dirty="0"/>
              <a:t>). </a:t>
            </a:r>
          </a:p>
          <a:p>
            <a:pPr algn="just"/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95761008"/>
              </p:ext>
            </p:extLst>
          </p:nvPr>
        </p:nvGraphicFramePr>
        <p:xfrm>
          <a:off x="4572000" y="1916832"/>
          <a:ext cx="4392488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1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Проведенные проверки </a:t>
            </a:r>
            <a:r>
              <a:rPr lang="ru-RU" sz="2400" dirty="0" smtClean="0"/>
              <a:t>в</a:t>
            </a:r>
            <a:r>
              <a:rPr lang="ru-RU" sz="2400" dirty="0"/>
              <a:t> </a:t>
            </a:r>
            <a:r>
              <a:rPr lang="ru-RU" sz="2400" dirty="0" smtClean="0"/>
              <a:t>Волжском </a:t>
            </a:r>
            <a:r>
              <a:rPr lang="ru-RU" sz="2400" dirty="0"/>
              <a:t>МТУ по надзору за ЯРБ </a:t>
            </a:r>
            <a:r>
              <a:rPr lang="ru-RU" sz="2400" dirty="0" err="1"/>
              <a:t>Ростехнадзора</a:t>
            </a:r>
            <a:r>
              <a:rPr lang="ru-RU" sz="2400" dirty="0" smtClean="0"/>
              <a:t> , по </a:t>
            </a:r>
            <a:r>
              <a:rPr lang="ru-RU" sz="2400" dirty="0"/>
              <a:t>видам деятельности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Проведенные проверки в 2020 году, </a:t>
            </a:r>
            <a:br>
              <a:rPr lang="ru-RU" sz="1800" dirty="0" smtClean="0"/>
            </a:br>
            <a:r>
              <a:rPr lang="ru-RU" sz="1800" dirty="0" smtClean="0"/>
              <a:t>по видам деятельности </a:t>
            </a:r>
            <a:endParaRPr lang="ru-RU" sz="1800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9508133"/>
              </p:ext>
            </p:extLst>
          </p:nvPr>
        </p:nvGraphicFramePr>
        <p:xfrm>
          <a:off x="483171" y="2104603"/>
          <a:ext cx="403225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Проведенные проверки  </a:t>
            </a:r>
            <a:r>
              <a:rPr lang="ru-RU" sz="1800" dirty="0"/>
              <a:t>по видам надзора за </a:t>
            </a:r>
            <a:r>
              <a:rPr lang="ru-RU" sz="1800" dirty="0" smtClean="0"/>
              <a:t>2019 и 2020 годы</a:t>
            </a:r>
            <a:endParaRPr lang="ru-RU" sz="1800" dirty="0"/>
          </a:p>
        </p:txBody>
      </p:sp>
      <p:graphicFrame>
        <p:nvGraphicFramePr>
          <p:cNvPr id="13" name="Рисунок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9552765"/>
              </p:ext>
            </p:extLst>
          </p:nvPr>
        </p:nvGraphicFramePr>
        <p:xfrm>
          <a:off x="4645025" y="2174874"/>
          <a:ext cx="4679503" cy="399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594928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Большее количество проверок по  направлению АС по сравнению с другими направлениями надзора связано с наибольшем количеством проверок проведенных в рамках режима постоянного надзора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9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Выявленные правонарушения при проведении проверочных мероприятий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7592808"/>
              </p:ext>
            </p:extLst>
          </p:nvPr>
        </p:nvGraphicFramePr>
        <p:xfrm>
          <a:off x="133028" y="1412776"/>
          <a:ext cx="489654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2139061"/>
              </p:ext>
            </p:extLst>
          </p:nvPr>
        </p:nvGraphicFramePr>
        <p:xfrm>
          <a:off x="5004048" y="1412776"/>
          <a:ext cx="4104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9087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Выявленные правонарушение</a:t>
            </a: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  в  2020 году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Выявленные правонарушения</a:t>
            </a: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в 2019 -2020годах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869160"/>
            <a:ext cx="903649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4958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проведении проверок выявлено всего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нарушений норм и правил в ОИАЭ и 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требования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условий действия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лицензий.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отметить, что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большая часть нарушений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выявлено при проведении  проверок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строительному надзору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(143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нарушения).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выявленных нарушений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порядком больше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строительному надзору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того, что в надзор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осуществлением деятельности были приняты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новых объекта капитального строительства. Как правило, при первых проверках на новых объектах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выявленных нарушений высокое из-за большого количества допущенных нарушений по организации строительства.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39079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Эффективность профилактических мероприятий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Общее количество нарушений выявленных за </a:t>
            </a:r>
            <a:r>
              <a:rPr lang="ru-RU" sz="2000" dirty="0" smtClean="0"/>
              <a:t>2017-2020гг.</a:t>
            </a:r>
            <a:endParaRPr lang="ru-RU" sz="2000" dirty="0"/>
          </a:p>
        </p:txBody>
      </p:sp>
      <p:graphicFrame>
        <p:nvGraphicFramePr>
          <p:cNvPr id="11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51930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Общее количество предостережений выданных 2017-2020гг.</a:t>
            </a:r>
            <a:endParaRPr lang="ru-RU" sz="18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7510424"/>
              </p:ext>
            </p:extLst>
          </p:nvPr>
        </p:nvGraphicFramePr>
        <p:xfrm>
          <a:off x="4572000" y="2204864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33375"/>
            <a:ext cx="8713787" cy="792163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Меры принимаемые к нарушителям </a:t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1800" b="1" dirty="0" smtClean="0">
              <a:latin typeface="Times New Roman" pitchFamily="18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84150" y="836712"/>
            <a:ext cx="8424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19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85259"/>
              </p:ext>
            </p:extLst>
          </p:nvPr>
        </p:nvGraphicFramePr>
        <p:xfrm>
          <a:off x="184151" y="908719"/>
          <a:ext cx="8636322" cy="5681849"/>
        </p:xfrm>
        <a:graphic>
          <a:graphicData uri="http://schemas.openxmlformats.org/drawingml/2006/table">
            <a:tbl>
              <a:tblPr/>
              <a:tblGrid>
                <a:gridCol w="556276"/>
                <a:gridCol w="4686821"/>
                <a:gridCol w="1371729"/>
                <a:gridCol w="2021496"/>
              </a:tblGrid>
              <a:tr h="566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П№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50195"/>
                      </a:srgbClr>
                    </a:solidFill>
                  </a:tcPr>
                </a:tc>
              </a:tr>
              <a:tr h="67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количество проверок, по итогам проведения которых выявлены нарушения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  <a:tr h="817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количество проверок, по итогам проведения которых по фактам выявленных нарушения возбуждены дела об административных правонарушениях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  <a:tr h="96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количество административных наказаний, наложенных по итогам проверок, в том числе :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84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  <a:tr h="63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3.1.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  <a:tr h="932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  <a:tr h="932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3.3.</a:t>
                      </a:r>
                    </a:p>
                  </a:txBody>
                  <a:tcPr marL="90005" marR="90005" marT="46819" marB="468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0005" marR="90005" marT="46819" marB="468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</TotalTime>
  <Words>1327</Words>
  <Application>Microsoft Office PowerPoint</Application>
  <PresentationFormat>Экран (4:3)</PresentationFormat>
  <Paragraphs>273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Число организаций (юридических лиц)находящихся под надзором  Волжского МТУ по надзору за ЯРБ Ростехнадзора  в 2019 и 2020 годах </vt:lpstr>
      <vt:lpstr>Количество проверок, проведенные Волжским МТУ по надзору за ЯРБ Ростехнадзора в 2019 и 2020годах </vt:lpstr>
      <vt:lpstr>Об особенностях осуществления в 2020 году государственного надзора в области использования атомной энергии </vt:lpstr>
      <vt:lpstr>Проведенные проверки в Волжском МТУ по надзору за ЯРБ Ростехнадзора , по видам деятельности </vt:lpstr>
      <vt:lpstr>Выявленные правонарушения при проведении проверочных мероприятий</vt:lpstr>
      <vt:lpstr>Эффективность профилактических мероприятий  </vt:lpstr>
      <vt:lpstr>Меры принимаемые к нарушителям  </vt:lpstr>
      <vt:lpstr>Информация о новых вступивших в силу в 2020 году нормативно-правовых документах Ростехнадзора </vt:lpstr>
      <vt:lpstr> В целях содействия соблюдению обязательных требований, изложенных в действующих федеральных нормах и правилах,  разработаны и введены в действие в 2020 году 10 руководств по безопасности при использовании атомной энергии. </vt:lpstr>
      <vt:lpstr>Презентация PowerPoint</vt:lpstr>
      <vt:lpstr>Краткий обзор содержания документов, вступивших в силу  в  2020 году</vt:lpstr>
      <vt:lpstr>ПРЕДОСТАВЛЕНИЕ ГОСУДАРСТВЕННЫХ УСЛУГ ПО ЛИЦЕЗИРОВАНИЮ ДЕЯТЕЛЬНОСТИ В ОБЛАСТИ ИСПОЛЬЗОВАНИЯ АТОМНОЙ ЭНЕРГИИ И  ВЫДАЧЕ РАЗРЕШЕНИЙ</vt:lpstr>
      <vt:lpstr>Результаты деятельности  Волжского МТУ по надзору за ЯРБ Ростехнадзора  в 2020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количестве проверок,  проведенных Ростехнадзором в 2010-2011 гг.</dc:title>
  <dc:creator>Y.DMITRIEVA</dc:creator>
  <cp:lastModifiedBy>Тищенко Анастасия Валерьевна</cp:lastModifiedBy>
  <cp:revision>607</cp:revision>
  <cp:lastPrinted>2021-02-16T05:20:31Z</cp:lastPrinted>
  <dcterms:created xsi:type="dcterms:W3CDTF">2012-04-16T15:48:35Z</dcterms:created>
  <dcterms:modified xsi:type="dcterms:W3CDTF">2021-03-23T06:13:34Z</dcterms:modified>
</cp:coreProperties>
</file>